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303" r:id="rId12"/>
    <p:sldId id="265" r:id="rId13"/>
    <p:sldId id="266" r:id="rId14"/>
    <p:sldId id="267" r:id="rId15"/>
    <p:sldId id="270" r:id="rId16"/>
    <p:sldId id="304" r:id="rId17"/>
    <p:sldId id="305" r:id="rId18"/>
    <p:sldId id="306" r:id="rId19"/>
    <p:sldId id="307" r:id="rId20"/>
    <p:sldId id="308" r:id="rId21"/>
    <p:sldId id="317" r:id="rId22"/>
    <p:sldId id="309" r:id="rId23"/>
    <p:sldId id="284" r:id="rId24"/>
    <p:sldId id="312" r:id="rId25"/>
    <p:sldId id="313" r:id="rId26"/>
    <p:sldId id="318" r:id="rId27"/>
    <p:sldId id="293" r:id="rId28"/>
    <p:sldId id="314" r:id="rId29"/>
    <p:sldId id="315" r:id="rId30"/>
    <p:sldId id="311" r:id="rId31"/>
    <p:sldId id="301" r:id="rId32"/>
    <p:sldId id="316" r:id="rId33"/>
  </p:sldIdLst>
  <p:sldSz cx="2743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2D050"/>
    <a:srgbClr val="64BF11"/>
    <a:srgbClr val="51B606"/>
    <a:srgbClr val="008080"/>
    <a:srgbClr val="5BC3DB"/>
    <a:srgbClr val="00CC99"/>
    <a:srgbClr val="FF00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238" autoAdjust="0"/>
  </p:normalViewPr>
  <p:slideViewPr>
    <p:cSldViewPr>
      <p:cViewPr>
        <p:scale>
          <a:sx n="55" d="100"/>
          <a:sy n="55" d="100"/>
        </p:scale>
        <p:origin x="2862" y="11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 smtClean="0"/>
            </a:lvl1pPr>
          </a:lstStyle>
          <a:p>
            <a:pPr>
              <a:defRPr/>
            </a:pPr>
            <a:fld id="{0DAEADC6-A6D9-424E-9FDC-87C843F4890F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67100" y="698500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1C4955C4-EA58-411B-B804-D9EE94DB7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955C4-EA58-411B-B804-D9EE94DB77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955C4-EA58-411B-B804-D9EE94DB77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955C4-EA58-411B-B804-D9EE94DB774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955C4-EA58-411B-B804-D9EE94DB77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955C4-EA58-411B-B804-D9EE94DB77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8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C878-D433-4048-895A-EDAAF623E11B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E87-D9EB-4FF7-914E-C0F0FBD54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4440-602B-43B9-983A-D093DF711A05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4619-DC46-486C-8D80-75D5ABF48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23D1-CC0C-4790-9664-C122FDB17C14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8A4F-5C7D-4310-963B-BA2C24B47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372600" y="304800"/>
            <a:ext cx="8686800" cy="1066800"/>
          </a:xfrm>
          <a:prstGeom prst="rect">
            <a:avLst/>
          </a:prstGeom>
          <a:solidFill>
            <a:srgbClr val="92D050">
              <a:alpha val="98824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296400" y="381000"/>
            <a:ext cx="88392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600" dirty="0" smtClean="0">
                <a:solidFill>
                  <a:schemeClr val="bg1"/>
                </a:solidFill>
                <a:latin typeface="Bodoni MT" pitchFamily="18" charset="0"/>
                <a:ea typeface="Tahoma" pitchFamily="34" charset="0"/>
                <a:cs typeface="Tahoma" pitchFamily="34" charset="0"/>
              </a:rPr>
              <a:t>UNC</a:t>
            </a:r>
            <a:r>
              <a:rPr lang="en-US" sz="3600" b="1" spc="600" baseline="0" dirty="0" smtClean="0">
                <a:solidFill>
                  <a:schemeClr val="bg1"/>
                </a:solidFill>
                <a:latin typeface="Bodoni MT" pitchFamily="18" charset="0"/>
                <a:ea typeface="Tahoma" pitchFamily="34" charset="0"/>
                <a:cs typeface="Tahoma" pitchFamily="34" charset="0"/>
              </a:rPr>
              <a:t> - IRB</a:t>
            </a:r>
            <a:r>
              <a:rPr lang="en-US" sz="4200" b="1" spc="600" dirty="0">
                <a:solidFill>
                  <a:schemeClr val="bg1"/>
                </a:solidFill>
                <a:latin typeface="Bodoni M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US" sz="4200" b="1" spc="600" dirty="0">
                <a:solidFill>
                  <a:schemeClr val="bg1"/>
                </a:solidFill>
                <a:latin typeface="Bodoni MT" pitchFamily="18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Tahoma" pitchFamily="34" charset="0"/>
                <a:cs typeface="Tahoma" pitchFamily="34" charset="0"/>
              </a:rPr>
              <a:t>Chapel Hill, NC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4200" spc="600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27432000" cy="2286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09600" y="1828800"/>
            <a:ext cx="8229600" cy="388620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2pPr>
            <a:lvl3pPr>
              <a:buSzPct val="80000"/>
              <a:defRPr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2"/>
          </p:nvPr>
        </p:nvSpPr>
        <p:spPr>
          <a:xfrm>
            <a:off x="9525000" y="1828800"/>
            <a:ext cx="8229600" cy="388620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2pPr>
            <a:lvl3pPr>
              <a:buSzPct val="80000"/>
              <a:defRPr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18745200" y="1828800"/>
            <a:ext cx="8229600" cy="388620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buSzPct val="90000"/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2pPr>
            <a:lvl3pPr>
              <a:buSzPct val="80000"/>
              <a:defRPr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4pPr>
            <a:lvl5pPr>
              <a:buSzPct val="80000"/>
              <a:buFont typeface="Arial" pitchFamily="34" charset="0"/>
              <a:buChar char="•"/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0BE2-93B9-4ABB-BBCA-ABF95EAA2C2D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11C3-0E87-47CD-8F39-143BB5016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3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A035-C854-4095-B8CE-1AE24899EEBF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8B2B-8671-486E-9468-1428D3960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BCD4-4B4E-43D6-9FC3-CEAFC62DE42C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C638-F1F4-4D87-A05E-5D5EE4FB2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9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9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9150-C6B2-4829-BDB9-8249FE81A334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EBF2-613B-42F8-B9A0-7E2BE9046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CB49-3FFE-4BF0-92AF-79E27F065E28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29BA-49F0-43F9-B9AA-75E0CCCF8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0A72-8D65-4B5F-A5B1-4ED8EE505D5F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EB79-E1CB-4D5D-8B24-3CC08D0EB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2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1435102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7822-7631-4EF5-9C3B-7392ADD92123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4909-A401-416C-AE97-FCEE67105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69C0-0671-4AA5-95B0-A67C541F391F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9F72-6755-46E5-8965-D4A5A864E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2468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600200"/>
            <a:ext cx="24688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8A9E30-30B0-4B0B-A892-C61A1CCFEFA0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903477-2F52-40B5-A7E2-C7AF66A17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tts panora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9239" y="1524001"/>
            <a:ext cx="5429721" cy="3619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8229600" y="76200"/>
            <a:ext cx="109728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pc="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Kartika" pitchFamily="18" charset="0"/>
              </a:rPr>
              <a:t>UNC Imaging Research Building</a:t>
            </a:r>
            <a:r>
              <a:rPr lang="en-US" dirty="0" smtClean="0">
                <a:latin typeface="Bodoni MT" pitchFamily="18" charset="0"/>
              </a:rPr>
              <a:t/>
            </a:r>
            <a:br>
              <a:rPr lang="en-US" dirty="0" smtClean="0">
                <a:latin typeface="Bodoni MT" pitchFamily="18" charset="0"/>
              </a:rPr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Chapel Hill, NC</a:t>
            </a:r>
            <a:endParaRPr lang="en-US" sz="3200" dirty="0">
              <a:solidFill>
                <a:schemeClr val="tx1">
                  <a:lumMod val="95000"/>
                </a:schemeClr>
              </a:solidFill>
              <a:latin typeface="Bodoni MT" pitchFamily="18" charset="0"/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4114800" y="5334000"/>
            <a:ext cx="192024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Daniel R.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Hesington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, LEED AP l  Structural Option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AE Senior Thesis  l  Spring 2010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Bodoni MT" pitchFamily="18" charset="0"/>
              </a:rPr>
              <a:t>Faculty Consultant  l  Dr. Thomas Boothby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Bodoni MT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1000" y="304800"/>
            <a:ext cx="228600" cy="6248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202400" y="381000"/>
            <a:ext cx="228600" cy="6248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26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300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Structural Depth Study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3"/>
          </p:nvPr>
        </p:nvSpPr>
        <p:spPr>
          <a:xfrm>
            <a:off x="9677400" y="1981200"/>
            <a:ext cx="80010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+mj-lt"/>
              </a:rPr>
              <a:t>Design Goals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To maintain the current column layout as much as possible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To design the new composite floor system efficiently so that the total depth of the system is less than the original to free up vertical trade space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Use RAM and confirm designs with hand calculations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To present a design that has a shorter construction schedule and less cost</a:t>
            </a:r>
          </a:p>
          <a:p>
            <a:pPr lvl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To follow all codes and standards during the redesign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spc="150" dirty="0" smtClean="0">
              <a:ln w="11430"/>
              <a:solidFill>
                <a:schemeClr val="tx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13"/>
          </p:nvPr>
        </p:nvSpPr>
        <p:spPr>
          <a:xfrm>
            <a:off x="9601200" y="1524000"/>
            <a:ext cx="80010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Design Loads</a:t>
            </a: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ASCE 7-05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Live load values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Superimposed load values</a:t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Controlling load combination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1.2 D + 1.6L + 0.5 </a:t>
            </a:r>
            <a:r>
              <a:rPr lang="en-US" sz="2000" dirty="0" err="1" smtClean="0">
                <a:latin typeface="+mj-lt"/>
              </a:rPr>
              <a:t>Lr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Lateral Loads</a:t>
            </a: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Wind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East/West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North/South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>
              <a:latin typeface="Century Gothic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050000" y="533400"/>
          <a:ext cx="7467604" cy="5439095"/>
        </p:xfrm>
        <a:graphic>
          <a:graphicData uri="http://schemas.openxmlformats.org/drawingml/2006/table">
            <a:tbl>
              <a:tblPr/>
              <a:tblGrid>
                <a:gridCol w="3536370"/>
                <a:gridCol w="2073042"/>
                <a:gridCol w="1858192"/>
              </a:tblGrid>
              <a:tr h="145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Table 1 -Gravity Loads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Description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Mulkey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ASCE 7-05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45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DEAD (DL)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Reinforced Normal Weight Concrete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pcf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pcf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Slab + Deck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LIVE (LL)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Roof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Offices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Public Areas, Lobbies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Laboratories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Corridors, 2nd &amp; Above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Corridors Ground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Stairs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Catwalk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Storage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Heavy File Storage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Mechanical Rooms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Level B1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SNOW (S)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Snow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16.5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16.5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SUPERIMPOSED (SDL)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Finishes, MEP, Partions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Bathroom Terrazo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Lobby Terrazo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Mechanical Courtyard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3T MRI Room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7T Sheilding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Hot Cells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 psf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5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Water Tank</a:t>
                      </a:r>
                    </a:p>
                  </a:txBody>
                  <a:tcPr marL="4675" marR="4675" marT="467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psf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4675" marR="4675" marT="46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13"/>
          </p:nvPr>
        </p:nvSpPr>
        <p:spPr>
          <a:xfrm>
            <a:off x="9601200" y="1524000"/>
            <a:ext cx="80010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Design Process</a:t>
            </a: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Maintain existing column layout</a:t>
            </a: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Determination of loads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Area Loads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Line Loads</a:t>
            </a:r>
            <a:br>
              <a:rPr lang="en-US" sz="2000" dirty="0" smtClean="0">
                <a:latin typeface="+mj-lt"/>
              </a:rPr>
            </a:br>
            <a:endParaRPr lang="en-US" sz="2000" dirty="0" smtClean="0">
              <a:latin typeface="+mj-lt"/>
            </a:endParaRP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Model in RAM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Deck Selection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Layout of Framing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Braced Frame Locations</a:t>
            </a:r>
          </a:p>
          <a:p>
            <a:pPr lvl="2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Hand Calculations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>
              <a:latin typeface="Century Gothic" pitchFamily="34" charset="0"/>
            </a:endParaRPr>
          </a:p>
        </p:txBody>
      </p:sp>
      <p:pic>
        <p:nvPicPr>
          <p:cNvPr id="13" name="Picture 12" descr="area l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0" y="609600"/>
            <a:ext cx="5715000" cy="50927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6200000" flipV="1">
            <a:off x="19392900" y="2857500"/>
            <a:ext cx="1600200" cy="10668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9659600" y="4191000"/>
            <a:ext cx="1905000" cy="6096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64200" y="2362200"/>
            <a:ext cx="1295400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Lobby </a:t>
            </a:r>
            <a:r>
              <a:rPr lang="en-US" sz="1600" dirty="0" err="1" smtClean="0">
                <a:latin typeface="+mj-lt"/>
              </a:rPr>
              <a:t>Terrazo</a:t>
            </a:r>
            <a:endParaRPr lang="en-US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3886200"/>
            <a:ext cx="1295400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Bathroom </a:t>
            </a:r>
            <a:r>
              <a:rPr lang="en-US" sz="1600" dirty="0" err="1" smtClean="0">
                <a:latin typeface="+mj-lt"/>
              </a:rPr>
              <a:t>Terrazo</a:t>
            </a:r>
            <a:endParaRPr lang="en-US" sz="1600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22212300" y="3238500"/>
            <a:ext cx="1524000" cy="5334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241000" y="914400"/>
            <a:ext cx="2438400" cy="1828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+mj-lt"/>
              </a:rPr>
              <a:t>Typical Floor Load</a:t>
            </a:r>
          </a:p>
          <a:p>
            <a:pPr algn="ctr"/>
            <a:r>
              <a:rPr lang="en-US" sz="1600" dirty="0" smtClean="0">
                <a:latin typeface="+mj-lt"/>
              </a:rPr>
              <a:t>DL = 25 </a:t>
            </a:r>
            <a:r>
              <a:rPr lang="en-US" sz="1600" dirty="0" err="1" smtClean="0">
                <a:latin typeface="+mj-lt"/>
              </a:rPr>
              <a:t>psf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LL = 100 </a:t>
            </a:r>
            <a:r>
              <a:rPr lang="en-US" sz="1600" dirty="0" err="1" smtClean="0">
                <a:latin typeface="+mj-lt"/>
              </a:rPr>
              <a:t>psf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Const. DL = 25 </a:t>
            </a:r>
            <a:r>
              <a:rPr lang="en-US" sz="1600" dirty="0" err="1" smtClean="0">
                <a:latin typeface="+mj-lt"/>
              </a:rPr>
              <a:t>psf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Const. LL = 50 </a:t>
            </a:r>
            <a:r>
              <a:rPr lang="en-US" sz="1600" dirty="0" err="1" smtClean="0">
                <a:latin typeface="+mj-lt"/>
              </a:rPr>
              <a:t>psf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Mass DL = 25 </a:t>
            </a:r>
            <a:r>
              <a:rPr lang="en-US" sz="1600" dirty="0" err="1" smtClean="0">
                <a:latin typeface="+mj-lt"/>
              </a:rPr>
              <a:t>psf</a:t>
            </a:r>
            <a:endParaRPr lang="en-US" sz="1600" dirty="0" smtClean="0">
              <a:latin typeface="+mj-lt"/>
            </a:endParaRPr>
          </a:p>
          <a:p>
            <a:pPr algn="ctr"/>
            <a:r>
              <a:rPr lang="en-US" sz="1600" dirty="0" smtClean="0">
                <a:latin typeface="+mj-lt"/>
              </a:rPr>
              <a:t>Reducible</a:t>
            </a:r>
            <a:endParaRPr lang="en-US" sz="16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262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Typical Floor Loads</a:t>
            </a:r>
            <a:endParaRPr lang="en-US" sz="1200" dirty="0"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0600" y="12192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601200" y="1981200"/>
            <a:ext cx="7620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Floor System</a:t>
            </a:r>
          </a:p>
          <a:p>
            <a:pPr marL="690563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Composite metal </a:t>
            </a:r>
            <a:r>
              <a:rPr lang="en-US" sz="2000" dirty="0" smtClean="0">
                <a:latin typeface="+mj-lt"/>
              </a:rPr>
              <a:t>deck</a:t>
            </a:r>
            <a:endParaRPr lang="en-US" sz="2000" dirty="0">
              <a:latin typeface="+mj-lt"/>
            </a:endParaRPr>
          </a:p>
          <a:p>
            <a:pPr marL="690563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Design governed by load, span</a:t>
            </a:r>
            <a:endParaRPr lang="en-US" sz="2000" dirty="0">
              <a:latin typeface="+mj-lt"/>
            </a:endParaRPr>
          </a:p>
          <a:p>
            <a:pPr marL="690563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>
                <a:latin typeface="+mj-lt"/>
              </a:rPr>
              <a:t>Vulcraft</a:t>
            </a:r>
            <a:r>
              <a:rPr lang="en-US" sz="2000" dirty="0">
                <a:latin typeface="+mj-lt"/>
              </a:rPr>
              <a:t> Product </a:t>
            </a:r>
            <a:r>
              <a:rPr lang="en-US" sz="2000" dirty="0" smtClean="0">
                <a:latin typeface="+mj-lt"/>
              </a:rPr>
              <a:t>Catalog</a:t>
            </a:r>
          </a:p>
          <a:p>
            <a:pPr marL="1147763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2”, 20 gage deck with 4 ¼” lightweight concrete</a:t>
            </a:r>
          </a:p>
          <a:p>
            <a:pPr marL="690563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Benefits</a:t>
            </a:r>
          </a:p>
          <a:p>
            <a:pPr marL="1147763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Speed of steel construction</a:t>
            </a:r>
          </a:p>
          <a:p>
            <a:pPr marL="1147763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No </a:t>
            </a:r>
            <a:r>
              <a:rPr lang="en-US" sz="2000" dirty="0" smtClean="0">
                <a:latin typeface="+mj-lt"/>
              </a:rPr>
              <a:t>shoring</a:t>
            </a:r>
          </a:p>
          <a:p>
            <a:pPr marL="1147763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Slight increase in thickness</a:t>
            </a:r>
          </a:p>
          <a:p>
            <a:pPr marL="690563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Drawbacks</a:t>
            </a:r>
          </a:p>
          <a:p>
            <a:pPr marL="1147763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Shorter spans</a:t>
            </a:r>
          </a:p>
          <a:p>
            <a:pPr marL="1147763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62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Composite Deck Design</a:t>
            </a:r>
            <a:endParaRPr lang="en-US" sz="1200" dirty="0"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ypical Fl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0600" y="457200"/>
            <a:ext cx="6096000" cy="548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2057400"/>
            <a:ext cx="8229600" cy="3886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Gravity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Multiple iterations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Optimization of beams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Repetition was used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Typical beam depth– W14’s and W12’s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Girders mostly restricted to W18’s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Problem area – middle bays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Optimized shape was a W24 x 68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Depth reduced to W18 x 97’s w/ c=3/4”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402800" y="3886200"/>
            <a:ext cx="2286000" cy="914400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21374100" y="2705100"/>
            <a:ext cx="2286000" cy="2286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1640800" y="3657600"/>
            <a:ext cx="1828800" cy="3048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4345900" y="1714500"/>
            <a:ext cx="2514600" cy="19812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4612600" y="2819400"/>
            <a:ext cx="1981200" cy="19812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low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31400" y="1371600"/>
            <a:ext cx="4013200" cy="1612900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2057400"/>
            <a:ext cx="8229600" cy="3886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Gravity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Column layout restricted to current design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Columns added at corner of shear walls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Multiple iterations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Repetition was used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Column splices between every other level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Gravity columns kept to 14” depth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Compared to existing 24”x24” and 20”x20” concrete columns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 t="13818" r="50297" b="5455"/>
          <a:stretch>
            <a:fillRect/>
          </a:stretch>
        </p:blipFill>
        <p:spPr bwMode="auto">
          <a:xfrm>
            <a:off x="19583400" y="9906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1262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Column Code Check</a:t>
            </a:r>
            <a:endParaRPr lang="en-US" sz="1200" dirty="0"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2057400"/>
            <a:ext cx="8153400" cy="39624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Lateral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Original design – Ordinary reinforced concrete shear walls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Considered designing connections to steel frame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Chose steel lateral system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Only above grade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Designed in RAM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Multiple Iterations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Began with moment frames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Costly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Too flexible, strength and drift concerns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Decided to use braced frames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9" name="Picture 8" descr="lateral fra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8200" y="381000"/>
            <a:ext cx="6510297" cy="5586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2057400"/>
            <a:ext cx="8229600" cy="3886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Lateral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Assumptions and Criteria: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Rigid diaphragm was modeled at every floor with lateral load assigned to diaphragm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Load combinations were generated according to  relevant codes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Braces were assumed pinned at each end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P-Delta effects were taken into account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Ground level set at floor 1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2057400"/>
            <a:ext cx="8229600" cy="3886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Lateral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Frame locations originally same as shear walls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Realized not practical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Some frames around mechanical shafts eliminated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BRBF’s vs. OCBF’s vs. SCBF’s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BRBF’s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Not as common, modeling complexity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OCBF’s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Lower R value, less ductile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Benefits - less expensive, less detailing requirements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8" name="Picture 7" descr="lateral loc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59600" y="609600"/>
            <a:ext cx="6557163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262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Lateral Frame Locations</a:t>
            </a:r>
            <a:endParaRPr lang="en-US" sz="1200" dirty="0"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000" dirty="0" smtClean="0">
                <a:latin typeface="+mj-lt"/>
              </a:rPr>
              <a:t>Existing Building Information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000" dirty="0" smtClean="0">
                <a:latin typeface="+mj-lt"/>
              </a:rPr>
              <a:t>Project Goals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000" dirty="0" smtClean="0">
                <a:latin typeface="+mj-lt"/>
              </a:rPr>
              <a:t>Structural Depth Study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3000" dirty="0" smtClean="0">
                <a:latin typeface="+mj-lt"/>
              </a:rPr>
              <a:t>Construction Management Breadth</a:t>
            </a:r>
          </a:p>
        </p:txBody>
      </p:sp>
      <p:sp>
        <p:nvSpPr>
          <p:cNvPr id="4099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Outline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5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500" dirty="0" smtClean="0">
                <a:latin typeface="+mj-lt"/>
              </a:rPr>
              <a:t>Conclusions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5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500" dirty="0" smtClean="0">
                <a:latin typeface="+mj-lt"/>
              </a:rPr>
              <a:t>Questions and Comments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Lateral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Special Concentric Braced Frames (SCBF’s)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 value of 6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Benefits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Able to reduce number of frames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Drawbacks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Special detailing requirements, more expensive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Final Design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Modified “X” or 2-story “X”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Dissipates energy along height of frame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Braces buckle simultaneously at all floors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 t="11072" r="93058" b="5780"/>
          <a:stretch>
            <a:fillRect/>
          </a:stretch>
        </p:blipFill>
        <p:spPr bwMode="auto">
          <a:xfrm>
            <a:off x="19278600" y="0"/>
            <a:ext cx="135001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20726400" y="914400"/>
            <a:ext cx="6477000" cy="426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Lateral Framing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Repetition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Beams and Columns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W Shapes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Braces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HSS 10x10x1/2”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Realize does not meet goal of not interfering with architecture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Door locations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Columns slightly wider than existing shear walls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Serviceability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Two criteria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Wind:	h/400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Seismic: 	0.020hsx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Amplified according to 12.8 ASCE 7-05</a:t>
            </a:r>
          </a:p>
          <a:p>
            <a:pPr marL="1714500" lvl="3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1714500" lvl="3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Drifts taken from RAM Frame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Inherent Torsion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But COM and COR were very close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5200" y="10668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1429999" y="3733800"/>
          <a:ext cx="7475679" cy="1066800"/>
        </p:xfrm>
        <a:graphic>
          <a:graphicData uri="http://schemas.openxmlformats.org/presentationml/2006/ole">
            <p:oleObj spid="_x0000_s53251" name="Document" r:id="rId4" imgW="5949456" imgH="46860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2209800"/>
            <a:ext cx="43434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Impact on Foundation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Initial trials in RAM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Complete redesign was not warranted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Spread footings could be reduced under columns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Mat foundations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Support lateral frames and imaging equipment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Size controlled by load from imaging equipment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Still will encompass over half of building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2819400"/>
            <a:ext cx="58674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08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Construction Management Breadth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2819400"/>
            <a:ext cx="58674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Site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Small site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Proximity to </a:t>
            </a:r>
            <a:r>
              <a:rPr lang="en-US" sz="2000" b="1" dirty="0" err="1" smtClean="0">
                <a:latin typeface="+mj-lt"/>
              </a:rPr>
              <a:t>Lineberger</a:t>
            </a:r>
            <a:r>
              <a:rPr lang="en-US" sz="2000" b="1" dirty="0" smtClean="0">
                <a:latin typeface="+mj-lt"/>
              </a:rPr>
              <a:t> Cancer Center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Concerns during excavation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Blasting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Staging concerns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 r="25697"/>
          <a:stretch>
            <a:fillRect/>
          </a:stretch>
        </p:blipFill>
        <p:spPr bwMode="auto">
          <a:xfrm>
            <a:off x="18821400" y="457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479000" y="3124200"/>
            <a:ext cx="1828800" cy="9906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2819400"/>
            <a:ext cx="58674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Cost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Initial square foot cost estimate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R.S. Means Construction Cost Data online catalog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Not relevant, uniqueness of building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“apples to apples” comparison of structure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Detailed estimate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R.S. Means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Takeoff from RAM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Only beams &amp; girders, columns, and lateral frames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897600" y="838200"/>
          <a:ext cx="7620000" cy="4648205"/>
        </p:xfrm>
        <a:graphic>
          <a:graphicData uri="http://schemas.openxmlformats.org/drawingml/2006/table">
            <a:tbl>
              <a:tblPr/>
              <a:tblGrid>
                <a:gridCol w="3328277"/>
                <a:gridCol w="2831954"/>
                <a:gridCol w="1459769"/>
              </a:tblGrid>
              <a:tr h="4026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4.2 - Structural Material, Labor, and Equipment Totals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338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Per Square Foot($/SF)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Cost($)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Material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$40.26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$3,351,091.08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Labor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$2.09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$174,227.83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Equipment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$1.87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$155,824.62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$44.22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$3,681,143.53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Concrete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338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Per Square Foot($/SF)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Cost($)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Material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$24.77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$2,062,368.33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Labor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$32.26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$2,685,458.12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Equipment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$79,250.54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$57.99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$4,827,076.98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3400" y="2819400"/>
            <a:ext cx="58674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Schedule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Compared structural components only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Above grade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Linear analysis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Crews based on RS Means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			</a:t>
            </a:r>
            <a:r>
              <a:rPr lang="en-US" sz="2000" b="1" u="sng" dirty="0" smtClean="0">
                <a:latin typeface="+mj-lt"/>
              </a:rPr>
              <a:t>Steel</a:t>
            </a:r>
            <a:r>
              <a:rPr lang="en-US" sz="2000" b="1" dirty="0" smtClean="0">
                <a:latin typeface="+mj-lt"/>
              </a:rPr>
              <a:t>		</a:t>
            </a:r>
            <a:r>
              <a:rPr lang="en-US" sz="2000" b="1" u="sng" dirty="0" smtClean="0">
                <a:latin typeface="+mj-lt"/>
              </a:rPr>
              <a:t>Concrete</a:t>
            </a:r>
          </a:p>
          <a:p>
            <a:pPr marL="2171700" lvl="4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225 days     &lt;	315 days		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Can be reduced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Addition of more crews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Overlapping of activities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3429000"/>
            <a:ext cx="601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8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Blast Resistant Façade Breadth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3429000"/>
            <a:ext cx="601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677400" y="1905000"/>
            <a:ext cx="8229600" cy="4191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Design Process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Two major codes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GSA/Interagency Security Committee Security Design Criteria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+mj-lt"/>
              </a:rPr>
              <a:t>DoD</a:t>
            </a:r>
            <a:r>
              <a:rPr lang="en-US" sz="2000" b="1" dirty="0" smtClean="0">
                <a:latin typeface="+mj-lt"/>
              </a:rPr>
              <a:t> Unified Facilities Code UFC 4-010-01, Minimum Antiterrorism Standards for Buildings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Standoff distance = 50 ft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Equivalent charge weight = 220 lbs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Using ASTM F 224-03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3-second equivalent design pressure = 250 </a:t>
            </a:r>
            <a:r>
              <a:rPr lang="en-US" sz="2000" b="1" dirty="0" err="1" smtClean="0">
                <a:latin typeface="+mj-lt"/>
              </a:rPr>
              <a:t>psf</a:t>
            </a:r>
            <a:endParaRPr lang="en-US" sz="2000" b="1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00" y="6096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126200" y="5638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USDOT Equivalent Charge Weight</a:t>
            </a:r>
            <a:endParaRPr lang="en-US" sz="1200" dirty="0">
              <a:latin typeface="Bodoni MT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21600" y="2438400"/>
            <a:ext cx="4648200" cy="5334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3429000"/>
            <a:ext cx="6019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677400" y="1905000"/>
            <a:ext cx="8229600" cy="44958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Glass Options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Heat Strengthened vs. Annealed vs. Fully Tempered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Load Resistance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LR = 2 x 1.8 x NFL &gt; 3-sec design pressure of 250 </a:t>
            </a:r>
            <a:r>
              <a:rPr lang="en-US" sz="2000" b="1" dirty="0" err="1" smtClean="0">
                <a:latin typeface="+mj-lt"/>
              </a:rPr>
              <a:t>psf</a:t>
            </a:r>
            <a:endParaRPr lang="en-US" sz="2000" b="1" dirty="0" smtClean="0">
              <a:latin typeface="+mj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NFL – Non-Factored Load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2 </a:t>
            </a:r>
            <a:r>
              <a:rPr lang="en-US" sz="2000" b="1" dirty="0" err="1" smtClean="0">
                <a:latin typeface="+mj-lt"/>
              </a:rPr>
              <a:t>lites</a:t>
            </a:r>
            <a:r>
              <a:rPr lang="en-US" sz="2000" b="1" dirty="0" smtClean="0">
                <a:latin typeface="+mj-lt"/>
              </a:rPr>
              <a:t>, 1.8 for heat strengthened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Plate size = 66” x 24”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Multiple Iterations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5/16” heat strengthened, laminate insulated glass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LR = 18kPA = 376.2 </a:t>
            </a:r>
            <a:r>
              <a:rPr lang="en-US" sz="2000" b="1" dirty="0" err="1" smtClean="0">
                <a:latin typeface="+mj-lt"/>
              </a:rPr>
              <a:t>psf</a:t>
            </a:r>
            <a:r>
              <a:rPr lang="en-US" sz="2000" b="1" dirty="0" smtClean="0">
                <a:latin typeface="+mj-lt"/>
              </a:rPr>
              <a:t> &gt; 250 </a:t>
            </a:r>
            <a:r>
              <a:rPr lang="en-US" sz="2000" b="1" dirty="0" err="1" smtClean="0">
                <a:latin typeface="+mj-lt"/>
              </a:rPr>
              <a:t>psf</a:t>
            </a:r>
            <a:endParaRPr lang="en-US" sz="2000" b="1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Mullions and frames deflection limit of L/160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Connections need to withstand 2 times capacity of glass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26200" y="5638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Non-Factored Load Chart</a:t>
            </a:r>
            <a:endParaRPr lang="en-US" sz="1200" dirty="0">
              <a:latin typeface="Bodoni MT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3400" y="914400"/>
            <a:ext cx="640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20345400" y="4191000"/>
            <a:ext cx="44958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0269200" y="3124200"/>
            <a:ext cx="32004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Existing Building Information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990600"/>
            <a:ext cx="5334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609600" y="838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>
                <a:solidFill>
                  <a:schemeClr val="bg1"/>
                </a:solidFill>
                <a:latin typeface="+mj-lt"/>
              </a:rPr>
              <a:t>Existing Building Information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Project Goals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Structural Depth Study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  <a:endParaRPr lang="en-US" sz="2400" dirty="0">
              <a:latin typeface="+mj-lt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  <a:endParaRPr lang="en-US" sz="2400" dirty="0">
              <a:latin typeface="+mj-lt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Conclusions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Acknowledgements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+mj-lt"/>
              </a:rPr>
              <a:t>Questions and Comments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4038600"/>
            <a:ext cx="43434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677400" y="1676400"/>
            <a:ext cx="6553200" cy="4648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Conclusions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Reduced Floor System Depth</a:t>
            </a:r>
          </a:p>
          <a:p>
            <a:pPr marL="8001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30” to 24 ¼”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Designed steel lateral system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Maintained architectural concepts</a:t>
            </a:r>
            <a:endParaRPr lang="en-US" sz="2000" b="1" dirty="0">
              <a:latin typeface="+mj-lt"/>
              <a:sym typeface="Symbol"/>
            </a:endParaRPr>
          </a:p>
          <a:p>
            <a:pPr marL="8001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Reduced columns sizes in gravity framing</a:t>
            </a:r>
          </a:p>
          <a:p>
            <a:pPr marL="800100" lvl="2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Redesigned lateral system deeper than existing shear walls</a:t>
            </a:r>
            <a:endParaRPr lang="en-US" sz="2000" b="1" dirty="0">
              <a:latin typeface="+mj-lt"/>
              <a:sym typeface="Symbo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Cost of steel redesign less than concrete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3.7 </a:t>
            </a:r>
            <a:r>
              <a:rPr lang="en-US" sz="2000" b="1" dirty="0" err="1" smtClean="0">
                <a:latin typeface="+mj-lt"/>
                <a:sym typeface="Symbol"/>
              </a:rPr>
              <a:t>vs</a:t>
            </a:r>
            <a:r>
              <a:rPr lang="en-US" sz="2000" b="1" dirty="0" smtClean="0">
                <a:latin typeface="+mj-lt"/>
                <a:sym typeface="Symbol"/>
              </a:rPr>
              <a:t> 4.8 million</a:t>
            </a:r>
            <a:endParaRPr lang="en-US" sz="2000" b="1" dirty="0">
              <a:latin typeface="+mj-lt"/>
              <a:sym typeface="Symbo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Reduced schedule time to complete superstructure</a:t>
            </a:r>
            <a:endParaRPr lang="en-US" sz="2000" b="1" dirty="0">
              <a:latin typeface="+mj-lt"/>
              <a:sym typeface="Symbo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Redesigned façade for blast resistance</a:t>
            </a:r>
            <a:endParaRPr lang="en-US" sz="2000" b="1" dirty="0">
              <a:latin typeface="+mj-lt"/>
              <a:sym typeface="Symbol"/>
            </a:endParaRPr>
          </a:p>
        </p:txBody>
      </p:sp>
      <p:pic>
        <p:nvPicPr>
          <p:cNvPr id="102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0" y="2133600"/>
            <a:ext cx="366713" cy="36671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3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0" y="2743200"/>
            <a:ext cx="366713" cy="36671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0" y="3352800"/>
            <a:ext cx="366713" cy="36671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0" y="4572000"/>
            <a:ext cx="366713" cy="36671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0" y="5181600"/>
            <a:ext cx="366713" cy="36671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8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0" y="5638800"/>
            <a:ext cx="366713" cy="36671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&quot;No&quot; Symbol 20"/>
          <p:cNvSpPr/>
          <p:nvPr/>
        </p:nvSpPr>
        <p:spPr>
          <a:xfrm>
            <a:off x="15925800" y="3276600"/>
            <a:ext cx="685800" cy="457200"/>
          </a:xfrm>
          <a:prstGeom prst="noSmoking">
            <a:avLst/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4724400"/>
            <a:ext cx="3810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20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Acknowledgements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3"/>
          </p:nvPr>
        </p:nvSpPr>
        <p:spPr>
          <a:xfrm>
            <a:off x="18745200" y="228600"/>
            <a:ext cx="8229600" cy="6172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My friends and family for their support and encouragement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Mulkey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Engineers and Consultants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Valoree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Eikinas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Adam Rowland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Perkins + Will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Chris Nesbit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Newcomb and Boyd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Choate Construction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University of North Carolina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The Pennsylvania State University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Dr. Thomas Boothby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Prof. M. Kevin Parfitt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Prof. Robert Holland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Dr. Louis </a:t>
            </a:r>
            <a:r>
              <a:rPr lang="en-US" sz="18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Geschwindner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entire AE faculty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5334000"/>
            <a:ext cx="3810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20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Questions and Comments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990600"/>
            <a:ext cx="5334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>
          <a:xfrm>
            <a:off x="9677400" y="1676400"/>
            <a:ext cx="8229600" cy="44196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Location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UNC’s Chapel Hill Campus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Building Statistics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Office/Laboratory/Imaging Equipment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Size   l   325,000 sq. ft.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Stories   l   8 above grade / 2 below grade = 10 Total + Penthouse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Total Project Cost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$280 million  (Estimated)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717000" y="5638800"/>
            <a:ext cx="2209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CELLAR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17000" y="4953000"/>
            <a:ext cx="2209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TOWNHOUSES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717000" y="3429000"/>
            <a:ext cx="22098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4-UNIT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FLOORS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79000" y="914400"/>
            <a:ext cx="1524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PH</a:t>
            </a: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0" y="762000"/>
            <a:ext cx="764656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3581401"/>
            <a:ext cx="7644384" cy="14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9126200" y="5181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Perspective from Northwest Corner</a:t>
            </a:r>
          </a:p>
          <a:p>
            <a:pPr algn="ctr"/>
            <a:r>
              <a:rPr lang="en-US" sz="1200" dirty="0" smtClean="0">
                <a:latin typeface="Bodoni MT" pitchFamily="18" charset="0"/>
              </a:rPr>
              <a:t>Credit: Perkins + Will</a:t>
            </a:r>
            <a:endParaRPr lang="en-US" sz="1200" dirty="0">
              <a:latin typeface="Bodoni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990600"/>
            <a:ext cx="5334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>
          <a:xfrm>
            <a:off x="9677400" y="2057400"/>
            <a:ext cx="8229600" cy="38862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Architectural Design Concept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Laboratory space and imaging equipment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South Facade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Aluminum and glass curtain wall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Horizontal sunshades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North Facade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Bridge to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Lineberger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Cancer Center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  <a:sym typeface="Symbol"/>
              </a:rPr>
              <a:t>Concrete stair and elevator cores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126200" y="5181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South Elevation</a:t>
            </a:r>
          </a:p>
          <a:p>
            <a:pPr algn="ctr"/>
            <a:r>
              <a:rPr lang="en-US" sz="1200" dirty="0" smtClean="0">
                <a:latin typeface="Bodoni MT" pitchFamily="18" charset="0"/>
              </a:rPr>
              <a:t>Credit: Perkins + Will</a:t>
            </a:r>
            <a:endParaRPr lang="en-US" sz="1200" dirty="0">
              <a:latin typeface="Bodoni MT" pitchFamily="18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0" y="1447800"/>
            <a:ext cx="7644384" cy="17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0" y="3124200"/>
            <a:ext cx="7644384" cy="17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990600"/>
            <a:ext cx="5334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>
          <a:xfrm>
            <a:off x="9677400" y="2057400"/>
            <a:ext cx="8229600" cy="38862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Structural System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6” thick one-way cast-in-place concrete slabs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Spread, continuous and mat slab foundation system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12” and 16” thick ordinary reinforced concrete shear walls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20”</a:t>
            </a:r>
            <a:r>
              <a:rPr lang="en-US" sz="2000" b="1" dirty="0" smtClean="0">
                <a:latin typeface="+mj-lt"/>
                <a:sym typeface="Symbol"/>
              </a:rPr>
              <a:t>20” &amp; 24”x24” columns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18”x20” T-Beams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28”x30” Girders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Steel mechanical penthouse structure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Varying concrete strengths   l   5 ksi to 10 ksi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rcRect l="9614" t="7992" b="799"/>
          <a:stretch>
            <a:fillRect/>
          </a:stretch>
        </p:blipFill>
        <p:spPr bwMode="auto">
          <a:xfrm rot="16200000">
            <a:off x="20535900" y="190500"/>
            <a:ext cx="472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mage4.TIF"/>
          <p:cNvPicPr/>
          <p:nvPr/>
        </p:nvPicPr>
        <p:blipFill>
          <a:blip r:embed="rId4" cstate="print"/>
          <a:srcRect l="9509" t="61581" r="78205" b="21409"/>
          <a:stretch>
            <a:fillRect/>
          </a:stretch>
        </p:blipFill>
        <p:spPr>
          <a:xfrm>
            <a:off x="22783800" y="533400"/>
            <a:ext cx="3886200" cy="35052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19773900" y="952500"/>
            <a:ext cx="33528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0116800" y="4038600"/>
            <a:ext cx="2743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600200"/>
            <a:ext cx="2667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8" name="Content Placeholder 7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endParaRPr lang="en-US" sz="40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4000" dirty="0" smtClean="0">
                <a:latin typeface="+mj-lt"/>
              </a:rPr>
              <a:t>Project Goals</a:t>
            </a:r>
          </a:p>
          <a:p>
            <a:pPr>
              <a:buFont typeface="Arial" charset="0"/>
              <a:buNone/>
            </a:pP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600200"/>
            <a:ext cx="2667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Content Placeholder 7"/>
          <p:cNvSpPr txBox="1">
            <a:spLocks/>
          </p:cNvSpPr>
          <p:nvPr/>
        </p:nvSpPr>
        <p:spPr>
          <a:xfrm>
            <a:off x="9677400" y="2057400"/>
            <a:ext cx="8229600" cy="3886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Problem Statement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Complete concrete </a:t>
            </a:r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tructure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Bulky and heavy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Reduced usable floor area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Reduced vertical trade space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Time consuming and costly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Formwork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Labor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spc="150" dirty="0" smtClean="0">
                <a:ln w="11430"/>
                <a:latin typeface="+mj-lt"/>
                <a:sym typeface="Symbol"/>
              </a:rPr>
              <a:t>Construction schedule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spc="150" dirty="0">
              <a:ln w="11430"/>
              <a:latin typeface="Century Gothic" pitchFamily="34" charset="0"/>
              <a:sym typeface="Symbol"/>
            </a:endParaRPr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400" y="685800"/>
            <a:ext cx="5695950" cy="44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126200" y="51816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Existing Concrete Structure RAM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600200"/>
            <a:ext cx="2667000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09600" y="838200"/>
            <a:ext cx="8229600" cy="51054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Existing Building Information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pc="300" dirty="0" smtClean="0">
                <a:solidFill>
                  <a:schemeClr val="bg1"/>
                </a:solidFill>
                <a:latin typeface="+mj-lt"/>
              </a:rPr>
              <a:t>Project Goals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Structural Depth Study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Construction Management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Blast Resistant Façade Breadth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Conclusions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Acknowledgements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j-lt"/>
              </a:rPr>
              <a:t>Questions and Comments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64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83200" y="2057400"/>
            <a:ext cx="152400" cy="388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Content Placeholder 7"/>
          <p:cNvSpPr txBox="1">
            <a:spLocks/>
          </p:cNvSpPr>
          <p:nvPr/>
        </p:nvSpPr>
        <p:spPr>
          <a:xfrm>
            <a:off x="9677400" y="2057400"/>
            <a:ext cx="8229600" cy="3886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+mj-lt"/>
              </a:rPr>
              <a:t>Structural Depth Study   l   </a:t>
            </a:r>
            <a:r>
              <a:rPr lang="en-US" sz="2000" b="1" dirty="0" smtClean="0">
                <a:latin typeface="+mj-lt"/>
              </a:rPr>
              <a:t>Gravity system redesign</a:t>
            </a:r>
            <a:endParaRPr lang="en-US" sz="2000" b="1" dirty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Steel framing with composite floor system </a:t>
            </a:r>
            <a:endParaRPr lang="en-US" sz="2000" b="1" dirty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+mj-lt"/>
              </a:rPr>
              <a:t>Structural Depth Study   l   </a:t>
            </a:r>
            <a:r>
              <a:rPr lang="en-US" sz="2000" b="1" dirty="0" smtClean="0">
                <a:latin typeface="+mj-lt"/>
              </a:rPr>
              <a:t>Lateral system redesign</a:t>
            </a:r>
            <a:endParaRPr lang="en-US" sz="2000" b="1" dirty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Special concentric braced frames</a:t>
            </a:r>
            <a:endParaRPr lang="en-US" sz="2000" b="1" dirty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Construction Management Breadth</a:t>
            </a:r>
            <a:endParaRPr lang="en-US" sz="2000" b="1" dirty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Cost analysis</a:t>
            </a:r>
            <a:endParaRPr lang="en-US" sz="2000" b="1" dirty="0">
              <a:latin typeface="+mj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Comparison of steel framing to concrete</a:t>
            </a:r>
            <a:endParaRPr lang="en-US" sz="2000" b="1" dirty="0"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+mj-lt"/>
              </a:rPr>
              <a:t>Blast Resistant Façade Breadth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26200" y="51816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" pitchFamily="18" charset="0"/>
              </a:rPr>
              <a:t>Steel Redesign RAM Model</a:t>
            </a: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 l="54415" t="9091" r="4905" b="4238"/>
          <a:stretch>
            <a:fillRect/>
          </a:stretch>
        </p:blipFill>
        <p:spPr bwMode="auto">
          <a:xfrm>
            <a:off x="19964400" y="685800"/>
            <a:ext cx="571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3F3F3F"/>
      </a:dk2>
      <a:lt2>
        <a:srgbClr val="EBDDC3"/>
      </a:lt2>
      <a:accent1>
        <a:srgbClr val="568278"/>
      </a:accent1>
      <a:accent2>
        <a:srgbClr val="CADBD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Bodoni MT"/>
        <a:ea typeface=""/>
        <a:cs typeface=""/>
      </a:majorFont>
      <a:minorFont>
        <a:latin typeface="Bodoni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4321</TotalTime>
  <Words>1978</Words>
  <Application>Microsoft Office PowerPoint</Application>
  <PresentationFormat>Custom</PresentationFormat>
  <Paragraphs>695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UNC Imaging Research Building Chapel Hill, NC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BOND STREET New York, NY</dc:title>
  <dc:subject>40 Bond Street</dc:subject>
  <dc:creator>sgd5002</dc:creator>
  <cp:lastModifiedBy>Thesis2010</cp:lastModifiedBy>
  <cp:revision>441</cp:revision>
  <dcterms:created xsi:type="dcterms:W3CDTF">2008-04-09T20:22:00Z</dcterms:created>
  <dcterms:modified xsi:type="dcterms:W3CDTF">2010-04-13T01:59:37Z</dcterms:modified>
</cp:coreProperties>
</file>